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3" r:id="rId9"/>
    <p:sldId id="266" r:id="rId10"/>
    <p:sldId id="267" r:id="rId11"/>
    <p:sldId id="268" r:id="rId12"/>
    <p:sldId id="270" r:id="rId13"/>
    <p:sldId id="272" r:id="rId14"/>
    <p:sldId id="305" r:id="rId15"/>
    <p:sldId id="306" r:id="rId16"/>
    <p:sldId id="307" r:id="rId17"/>
    <p:sldId id="273" r:id="rId18"/>
    <p:sldId id="274" r:id="rId19"/>
    <p:sldId id="275" r:id="rId20"/>
    <p:sldId id="277" r:id="rId21"/>
    <p:sldId id="308" r:id="rId22"/>
    <p:sldId id="281" r:id="rId23"/>
    <p:sldId id="282" r:id="rId24"/>
    <p:sldId id="283" r:id="rId25"/>
    <p:sldId id="309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90"/>
  </p:normalViewPr>
  <p:slideViewPr>
    <p:cSldViewPr snapToGrid="0" snapToObjects="1">
      <p:cViewPr>
        <p:scale>
          <a:sx n="108" d="100"/>
          <a:sy n="108" d="100"/>
        </p:scale>
        <p:origin x="576" y="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F6B90F-F084-7142-85F4-5701673CDD6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64A5B49-801F-E041-B6A0-C5F35434267D}">
      <dgm:prSet/>
      <dgm:spPr/>
      <dgm:t>
        <a:bodyPr/>
        <a:lstStyle/>
        <a:p>
          <a:r>
            <a:rPr lang="en-US"/>
            <a:t>Data cleaning → </a:t>
          </a:r>
        </a:p>
      </dgm:t>
    </dgm:pt>
    <dgm:pt modelId="{836E3307-2859-0C4B-9B71-7C6CBECD931E}" type="parTrans" cxnId="{22D07826-448C-7745-A6B1-F97939F0F7D9}">
      <dgm:prSet/>
      <dgm:spPr/>
      <dgm:t>
        <a:bodyPr/>
        <a:lstStyle/>
        <a:p>
          <a:endParaRPr lang="en-US"/>
        </a:p>
      </dgm:t>
    </dgm:pt>
    <dgm:pt modelId="{FC4E714E-8463-DC46-9B6E-87DD3856958D}" type="sibTrans" cxnId="{22D07826-448C-7745-A6B1-F97939F0F7D9}">
      <dgm:prSet/>
      <dgm:spPr/>
      <dgm:t>
        <a:bodyPr/>
        <a:lstStyle/>
        <a:p>
          <a:endParaRPr lang="en-US"/>
        </a:p>
      </dgm:t>
    </dgm:pt>
    <dgm:pt modelId="{0523AF89-25C1-1748-83AF-7BA687930C2B}">
      <dgm:prSet/>
      <dgm:spPr/>
      <dgm:t>
        <a:bodyPr/>
        <a:lstStyle/>
        <a:p>
          <a:r>
            <a:rPr lang="en-US"/>
            <a:t>Feature engineering → </a:t>
          </a:r>
        </a:p>
      </dgm:t>
    </dgm:pt>
    <dgm:pt modelId="{BE5D0745-27E1-0D48-9D40-7E0DAD13C4E7}" type="parTrans" cxnId="{60AA6A9C-76BA-ED40-8F2C-D639D8B09465}">
      <dgm:prSet/>
      <dgm:spPr/>
      <dgm:t>
        <a:bodyPr/>
        <a:lstStyle/>
        <a:p>
          <a:endParaRPr lang="en-US"/>
        </a:p>
      </dgm:t>
    </dgm:pt>
    <dgm:pt modelId="{E605C46E-50B2-6E4F-9519-7FD662E8C5F4}" type="sibTrans" cxnId="{60AA6A9C-76BA-ED40-8F2C-D639D8B09465}">
      <dgm:prSet/>
      <dgm:spPr/>
      <dgm:t>
        <a:bodyPr/>
        <a:lstStyle/>
        <a:p>
          <a:endParaRPr lang="en-US"/>
        </a:p>
      </dgm:t>
    </dgm:pt>
    <dgm:pt modelId="{A76464E4-E78E-AF41-9537-68CEF31456B5}">
      <dgm:prSet/>
      <dgm:spPr/>
      <dgm:t>
        <a:bodyPr/>
        <a:lstStyle/>
        <a:p>
          <a:r>
            <a:rPr lang="en-US"/>
            <a:t>Train/Test split → </a:t>
          </a:r>
        </a:p>
      </dgm:t>
    </dgm:pt>
    <dgm:pt modelId="{7F516C3E-1644-2044-AAF3-6D9DE129EB33}" type="parTrans" cxnId="{BB6B8A88-0CAC-4143-95FC-D0B8CA21A168}">
      <dgm:prSet/>
      <dgm:spPr/>
      <dgm:t>
        <a:bodyPr/>
        <a:lstStyle/>
        <a:p>
          <a:endParaRPr lang="en-US"/>
        </a:p>
      </dgm:t>
    </dgm:pt>
    <dgm:pt modelId="{B4797EF7-4D8D-BA42-B010-E61964ECD57D}" type="sibTrans" cxnId="{BB6B8A88-0CAC-4143-95FC-D0B8CA21A168}">
      <dgm:prSet/>
      <dgm:spPr/>
      <dgm:t>
        <a:bodyPr/>
        <a:lstStyle/>
        <a:p>
          <a:endParaRPr lang="en-US"/>
        </a:p>
      </dgm:t>
    </dgm:pt>
    <dgm:pt modelId="{EA379AE7-2777-1A49-8817-3AB6A67A0A7D}">
      <dgm:prSet/>
      <dgm:spPr/>
      <dgm:t>
        <a:bodyPr/>
        <a:lstStyle/>
        <a:p>
          <a:r>
            <a:rPr lang="en-US"/>
            <a:t>Train 5 models (Logistic, RF, RF-Cal, XGB, XGB-Cal) → </a:t>
          </a:r>
        </a:p>
      </dgm:t>
    </dgm:pt>
    <dgm:pt modelId="{1F541483-8018-AD4E-929D-7CAD6739D06D}" type="parTrans" cxnId="{7415E657-0B5D-034E-8A7B-8632954491E1}">
      <dgm:prSet/>
      <dgm:spPr/>
      <dgm:t>
        <a:bodyPr/>
        <a:lstStyle/>
        <a:p>
          <a:endParaRPr lang="en-US"/>
        </a:p>
      </dgm:t>
    </dgm:pt>
    <dgm:pt modelId="{4059ECCA-A083-6846-AEBB-862D0716C320}" type="sibTrans" cxnId="{7415E657-0B5D-034E-8A7B-8632954491E1}">
      <dgm:prSet/>
      <dgm:spPr/>
      <dgm:t>
        <a:bodyPr/>
        <a:lstStyle/>
        <a:p>
          <a:endParaRPr lang="en-US"/>
        </a:p>
      </dgm:t>
    </dgm:pt>
    <dgm:pt modelId="{F4F1DCE2-56C3-4A4E-9D4D-8F4DC63CFB94}">
      <dgm:prSet/>
      <dgm:spPr/>
      <dgm:t>
        <a:bodyPr/>
        <a:lstStyle/>
        <a:p>
          <a:r>
            <a:rPr lang="en-US"/>
            <a:t>Evaluate with ROC AUC, PR-AUC, Sensitivity, Specificity, Brier, Calibration → </a:t>
          </a:r>
        </a:p>
      </dgm:t>
    </dgm:pt>
    <dgm:pt modelId="{2BA6F146-44DD-1148-9056-F5F466111085}" type="parTrans" cxnId="{0FEDF220-C143-2246-B1A6-4D6BCA18BC22}">
      <dgm:prSet/>
      <dgm:spPr/>
      <dgm:t>
        <a:bodyPr/>
        <a:lstStyle/>
        <a:p>
          <a:endParaRPr lang="en-US"/>
        </a:p>
      </dgm:t>
    </dgm:pt>
    <dgm:pt modelId="{5E626B38-A19E-5C40-B6EA-DDA7191DCF0A}" type="sibTrans" cxnId="{0FEDF220-C143-2246-B1A6-4D6BCA18BC22}">
      <dgm:prSet/>
      <dgm:spPr/>
      <dgm:t>
        <a:bodyPr/>
        <a:lstStyle/>
        <a:p>
          <a:endParaRPr lang="en-US"/>
        </a:p>
      </dgm:t>
    </dgm:pt>
    <dgm:pt modelId="{4469779C-655D-2C4C-A5FF-08A03EEBF24D}">
      <dgm:prSet/>
      <dgm:spPr/>
      <dgm:t>
        <a:bodyPr/>
        <a:lstStyle/>
        <a:p>
          <a:r>
            <a:rPr lang="en-US"/>
            <a:t>Interpret feature effects &amp; exposure risk.</a:t>
          </a:r>
        </a:p>
      </dgm:t>
    </dgm:pt>
    <dgm:pt modelId="{1241CB3D-8960-204E-A6C6-231A6CE5F3A7}" type="parTrans" cxnId="{332DC692-EC1A-0D41-8664-64C51E9DCA0B}">
      <dgm:prSet/>
      <dgm:spPr/>
      <dgm:t>
        <a:bodyPr/>
        <a:lstStyle/>
        <a:p>
          <a:endParaRPr lang="en-US"/>
        </a:p>
      </dgm:t>
    </dgm:pt>
    <dgm:pt modelId="{0FD236B5-BD79-2C45-91FC-AA98492FB6BC}" type="sibTrans" cxnId="{332DC692-EC1A-0D41-8664-64C51E9DCA0B}">
      <dgm:prSet/>
      <dgm:spPr/>
      <dgm:t>
        <a:bodyPr/>
        <a:lstStyle/>
        <a:p>
          <a:endParaRPr lang="en-US"/>
        </a:p>
      </dgm:t>
    </dgm:pt>
    <dgm:pt modelId="{613BE101-3B1A-A143-B6B9-09DB175C50A7}" type="pres">
      <dgm:prSet presAssocID="{9FF6B90F-F084-7142-85F4-5701673CDD65}" presName="Name0" presStyleCnt="0">
        <dgm:presLayoutVars>
          <dgm:dir/>
          <dgm:resizeHandles val="exact"/>
        </dgm:presLayoutVars>
      </dgm:prSet>
      <dgm:spPr/>
    </dgm:pt>
    <dgm:pt modelId="{59ED02ED-05DE-D641-8A05-11013E53792E}" type="pres">
      <dgm:prSet presAssocID="{A64A5B49-801F-E041-B6A0-C5F35434267D}" presName="node" presStyleLbl="node1" presStyleIdx="0" presStyleCnt="6">
        <dgm:presLayoutVars>
          <dgm:bulletEnabled val="1"/>
        </dgm:presLayoutVars>
      </dgm:prSet>
      <dgm:spPr/>
    </dgm:pt>
    <dgm:pt modelId="{CC483ADD-A1D1-3A4A-B03C-33FD53EE0FBD}" type="pres">
      <dgm:prSet presAssocID="{FC4E714E-8463-DC46-9B6E-87DD3856958D}" presName="sibTrans" presStyleLbl="sibTrans2D1" presStyleIdx="0" presStyleCnt="5"/>
      <dgm:spPr/>
    </dgm:pt>
    <dgm:pt modelId="{68B8897D-51C0-9643-A8C5-0978CB2EDA06}" type="pres">
      <dgm:prSet presAssocID="{FC4E714E-8463-DC46-9B6E-87DD3856958D}" presName="connectorText" presStyleLbl="sibTrans2D1" presStyleIdx="0" presStyleCnt="5"/>
      <dgm:spPr/>
    </dgm:pt>
    <dgm:pt modelId="{A4B3BADF-07EB-5C42-A6FB-D22B97064F46}" type="pres">
      <dgm:prSet presAssocID="{0523AF89-25C1-1748-83AF-7BA687930C2B}" presName="node" presStyleLbl="node1" presStyleIdx="1" presStyleCnt="6">
        <dgm:presLayoutVars>
          <dgm:bulletEnabled val="1"/>
        </dgm:presLayoutVars>
      </dgm:prSet>
      <dgm:spPr/>
    </dgm:pt>
    <dgm:pt modelId="{7A48D2D9-A8FF-D541-9352-80AEF10C5A3E}" type="pres">
      <dgm:prSet presAssocID="{E605C46E-50B2-6E4F-9519-7FD662E8C5F4}" presName="sibTrans" presStyleLbl="sibTrans2D1" presStyleIdx="1" presStyleCnt="5"/>
      <dgm:spPr/>
    </dgm:pt>
    <dgm:pt modelId="{2054D853-8428-DB48-844E-7A035261A972}" type="pres">
      <dgm:prSet presAssocID="{E605C46E-50B2-6E4F-9519-7FD662E8C5F4}" presName="connectorText" presStyleLbl="sibTrans2D1" presStyleIdx="1" presStyleCnt="5"/>
      <dgm:spPr/>
    </dgm:pt>
    <dgm:pt modelId="{2744846C-8147-8E40-A63B-5054CB82198A}" type="pres">
      <dgm:prSet presAssocID="{A76464E4-E78E-AF41-9537-68CEF31456B5}" presName="node" presStyleLbl="node1" presStyleIdx="2" presStyleCnt="6">
        <dgm:presLayoutVars>
          <dgm:bulletEnabled val="1"/>
        </dgm:presLayoutVars>
      </dgm:prSet>
      <dgm:spPr/>
    </dgm:pt>
    <dgm:pt modelId="{08150EDC-3BDA-AE40-B296-262CC0A3E220}" type="pres">
      <dgm:prSet presAssocID="{B4797EF7-4D8D-BA42-B010-E61964ECD57D}" presName="sibTrans" presStyleLbl="sibTrans2D1" presStyleIdx="2" presStyleCnt="5"/>
      <dgm:spPr/>
    </dgm:pt>
    <dgm:pt modelId="{66D182F6-534A-CC4D-8C12-EDA54CEB7BAC}" type="pres">
      <dgm:prSet presAssocID="{B4797EF7-4D8D-BA42-B010-E61964ECD57D}" presName="connectorText" presStyleLbl="sibTrans2D1" presStyleIdx="2" presStyleCnt="5"/>
      <dgm:spPr/>
    </dgm:pt>
    <dgm:pt modelId="{DFE514C5-61D4-AA4A-AD0F-48FA0C9EEFFD}" type="pres">
      <dgm:prSet presAssocID="{EA379AE7-2777-1A49-8817-3AB6A67A0A7D}" presName="node" presStyleLbl="node1" presStyleIdx="3" presStyleCnt="6">
        <dgm:presLayoutVars>
          <dgm:bulletEnabled val="1"/>
        </dgm:presLayoutVars>
      </dgm:prSet>
      <dgm:spPr/>
    </dgm:pt>
    <dgm:pt modelId="{384DAD2A-E1C4-CA4F-A666-49551134535E}" type="pres">
      <dgm:prSet presAssocID="{4059ECCA-A083-6846-AEBB-862D0716C320}" presName="sibTrans" presStyleLbl="sibTrans2D1" presStyleIdx="3" presStyleCnt="5"/>
      <dgm:spPr/>
    </dgm:pt>
    <dgm:pt modelId="{3701040F-6FA8-9443-A544-E54E9345DF05}" type="pres">
      <dgm:prSet presAssocID="{4059ECCA-A083-6846-AEBB-862D0716C320}" presName="connectorText" presStyleLbl="sibTrans2D1" presStyleIdx="3" presStyleCnt="5"/>
      <dgm:spPr/>
    </dgm:pt>
    <dgm:pt modelId="{B2F13A5C-50F8-AC41-8C26-EEFC70FDF1B0}" type="pres">
      <dgm:prSet presAssocID="{F4F1DCE2-56C3-4A4E-9D4D-8F4DC63CFB94}" presName="node" presStyleLbl="node1" presStyleIdx="4" presStyleCnt="6">
        <dgm:presLayoutVars>
          <dgm:bulletEnabled val="1"/>
        </dgm:presLayoutVars>
      </dgm:prSet>
      <dgm:spPr/>
    </dgm:pt>
    <dgm:pt modelId="{907B480D-1BEE-0040-B206-981148D61CFE}" type="pres">
      <dgm:prSet presAssocID="{5E626B38-A19E-5C40-B6EA-DDA7191DCF0A}" presName="sibTrans" presStyleLbl="sibTrans2D1" presStyleIdx="4" presStyleCnt="5"/>
      <dgm:spPr/>
    </dgm:pt>
    <dgm:pt modelId="{B5BB19C6-0304-AB4C-837B-956749566412}" type="pres">
      <dgm:prSet presAssocID="{5E626B38-A19E-5C40-B6EA-DDA7191DCF0A}" presName="connectorText" presStyleLbl="sibTrans2D1" presStyleIdx="4" presStyleCnt="5"/>
      <dgm:spPr/>
    </dgm:pt>
    <dgm:pt modelId="{5B54011F-928B-C841-8B72-744454F045DB}" type="pres">
      <dgm:prSet presAssocID="{4469779C-655D-2C4C-A5FF-08A03EEBF24D}" presName="node" presStyleLbl="node1" presStyleIdx="5" presStyleCnt="6">
        <dgm:presLayoutVars>
          <dgm:bulletEnabled val="1"/>
        </dgm:presLayoutVars>
      </dgm:prSet>
      <dgm:spPr/>
    </dgm:pt>
  </dgm:ptLst>
  <dgm:cxnLst>
    <dgm:cxn modelId="{C27A3514-8282-9248-8A12-332DCD7A5400}" type="presOf" srcId="{FC4E714E-8463-DC46-9B6E-87DD3856958D}" destId="{CC483ADD-A1D1-3A4A-B03C-33FD53EE0FBD}" srcOrd="0" destOrd="0" presId="urn:microsoft.com/office/officeart/2005/8/layout/process1"/>
    <dgm:cxn modelId="{B3CA2B1F-7809-D44A-824B-CB9B81F517F6}" type="presOf" srcId="{E605C46E-50B2-6E4F-9519-7FD662E8C5F4}" destId="{2054D853-8428-DB48-844E-7A035261A972}" srcOrd="1" destOrd="0" presId="urn:microsoft.com/office/officeart/2005/8/layout/process1"/>
    <dgm:cxn modelId="{9762A320-B7A2-2D4F-A113-CE69E4D95B06}" type="presOf" srcId="{A64A5B49-801F-E041-B6A0-C5F35434267D}" destId="{59ED02ED-05DE-D641-8A05-11013E53792E}" srcOrd="0" destOrd="0" presId="urn:microsoft.com/office/officeart/2005/8/layout/process1"/>
    <dgm:cxn modelId="{0FEDF220-C143-2246-B1A6-4D6BCA18BC22}" srcId="{9FF6B90F-F084-7142-85F4-5701673CDD65}" destId="{F4F1DCE2-56C3-4A4E-9D4D-8F4DC63CFB94}" srcOrd="4" destOrd="0" parTransId="{2BA6F146-44DD-1148-9056-F5F466111085}" sibTransId="{5E626B38-A19E-5C40-B6EA-DDA7191DCF0A}"/>
    <dgm:cxn modelId="{22D07826-448C-7745-A6B1-F97939F0F7D9}" srcId="{9FF6B90F-F084-7142-85F4-5701673CDD65}" destId="{A64A5B49-801F-E041-B6A0-C5F35434267D}" srcOrd="0" destOrd="0" parTransId="{836E3307-2859-0C4B-9B71-7C6CBECD931E}" sibTransId="{FC4E714E-8463-DC46-9B6E-87DD3856958D}"/>
    <dgm:cxn modelId="{DAB1022B-F47C-2442-9577-88B197C352BE}" type="presOf" srcId="{B4797EF7-4D8D-BA42-B010-E61964ECD57D}" destId="{08150EDC-3BDA-AE40-B296-262CC0A3E220}" srcOrd="0" destOrd="0" presId="urn:microsoft.com/office/officeart/2005/8/layout/process1"/>
    <dgm:cxn modelId="{E626C441-46F8-4241-B7B4-8F15542541FB}" type="presOf" srcId="{5E626B38-A19E-5C40-B6EA-DDA7191DCF0A}" destId="{907B480D-1BEE-0040-B206-981148D61CFE}" srcOrd="0" destOrd="0" presId="urn:microsoft.com/office/officeart/2005/8/layout/process1"/>
    <dgm:cxn modelId="{F65C8044-35F1-2345-A626-862AD8E739A3}" type="presOf" srcId="{4059ECCA-A083-6846-AEBB-862D0716C320}" destId="{384DAD2A-E1C4-CA4F-A666-49551134535E}" srcOrd="0" destOrd="0" presId="urn:microsoft.com/office/officeart/2005/8/layout/process1"/>
    <dgm:cxn modelId="{1AFDC34A-A51B-0E4B-97B7-52BA0CC36D60}" type="presOf" srcId="{F4F1DCE2-56C3-4A4E-9D4D-8F4DC63CFB94}" destId="{B2F13A5C-50F8-AC41-8C26-EEFC70FDF1B0}" srcOrd="0" destOrd="0" presId="urn:microsoft.com/office/officeart/2005/8/layout/process1"/>
    <dgm:cxn modelId="{9AED414F-3988-FE4C-ADB0-2C76AE4740EF}" type="presOf" srcId="{4059ECCA-A083-6846-AEBB-862D0716C320}" destId="{3701040F-6FA8-9443-A544-E54E9345DF05}" srcOrd="1" destOrd="0" presId="urn:microsoft.com/office/officeart/2005/8/layout/process1"/>
    <dgm:cxn modelId="{7415E657-0B5D-034E-8A7B-8632954491E1}" srcId="{9FF6B90F-F084-7142-85F4-5701673CDD65}" destId="{EA379AE7-2777-1A49-8817-3AB6A67A0A7D}" srcOrd="3" destOrd="0" parTransId="{1F541483-8018-AD4E-929D-7CAD6739D06D}" sibTransId="{4059ECCA-A083-6846-AEBB-862D0716C320}"/>
    <dgm:cxn modelId="{047E1F66-79BA-9944-A592-8C069C0B5942}" type="presOf" srcId="{A76464E4-E78E-AF41-9537-68CEF31456B5}" destId="{2744846C-8147-8E40-A63B-5054CB82198A}" srcOrd="0" destOrd="0" presId="urn:microsoft.com/office/officeart/2005/8/layout/process1"/>
    <dgm:cxn modelId="{0E97EF81-8E24-7843-99E6-A7E1AA1E4DD7}" type="presOf" srcId="{4469779C-655D-2C4C-A5FF-08A03EEBF24D}" destId="{5B54011F-928B-C841-8B72-744454F045DB}" srcOrd="0" destOrd="0" presId="urn:microsoft.com/office/officeart/2005/8/layout/process1"/>
    <dgm:cxn modelId="{BB6B8A88-0CAC-4143-95FC-D0B8CA21A168}" srcId="{9FF6B90F-F084-7142-85F4-5701673CDD65}" destId="{A76464E4-E78E-AF41-9537-68CEF31456B5}" srcOrd="2" destOrd="0" parTransId="{7F516C3E-1644-2044-AAF3-6D9DE129EB33}" sibTransId="{B4797EF7-4D8D-BA42-B010-E61964ECD57D}"/>
    <dgm:cxn modelId="{B9F7E790-333B-0646-9E76-BE2F73ABD579}" type="presOf" srcId="{B4797EF7-4D8D-BA42-B010-E61964ECD57D}" destId="{66D182F6-534A-CC4D-8C12-EDA54CEB7BAC}" srcOrd="1" destOrd="0" presId="urn:microsoft.com/office/officeart/2005/8/layout/process1"/>
    <dgm:cxn modelId="{332DC692-EC1A-0D41-8664-64C51E9DCA0B}" srcId="{9FF6B90F-F084-7142-85F4-5701673CDD65}" destId="{4469779C-655D-2C4C-A5FF-08A03EEBF24D}" srcOrd="5" destOrd="0" parTransId="{1241CB3D-8960-204E-A6C6-231A6CE5F3A7}" sibTransId="{0FD236B5-BD79-2C45-91FC-AA98492FB6BC}"/>
    <dgm:cxn modelId="{60AA6A9C-76BA-ED40-8F2C-D639D8B09465}" srcId="{9FF6B90F-F084-7142-85F4-5701673CDD65}" destId="{0523AF89-25C1-1748-83AF-7BA687930C2B}" srcOrd="1" destOrd="0" parTransId="{BE5D0745-27E1-0D48-9D40-7E0DAD13C4E7}" sibTransId="{E605C46E-50B2-6E4F-9519-7FD662E8C5F4}"/>
    <dgm:cxn modelId="{4EB9BCAF-EF66-EA4F-8CD7-ED37442F3A1E}" type="presOf" srcId="{EA379AE7-2777-1A49-8817-3AB6A67A0A7D}" destId="{DFE514C5-61D4-AA4A-AD0F-48FA0C9EEFFD}" srcOrd="0" destOrd="0" presId="urn:microsoft.com/office/officeart/2005/8/layout/process1"/>
    <dgm:cxn modelId="{BC6261B1-2683-3742-8FDC-EBC11F884193}" type="presOf" srcId="{E605C46E-50B2-6E4F-9519-7FD662E8C5F4}" destId="{7A48D2D9-A8FF-D541-9352-80AEF10C5A3E}" srcOrd="0" destOrd="0" presId="urn:microsoft.com/office/officeart/2005/8/layout/process1"/>
    <dgm:cxn modelId="{390091C3-96B1-D143-8FB4-EDBDD8DD2201}" type="presOf" srcId="{FC4E714E-8463-DC46-9B6E-87DD3856958D}" destId="{68B8897D-51C0-9643-A8C5-0978CB2EDA06}" srcOrd="1" destOrd="0" presId="urn:microsoft.com/office/officeart/2005/8/layout/process1"/>
    <dgm:cxn modelId="{1B1BECC8-5A53-1B4F-A9EF-08E243EACE2B}" type="presOf" srcId="{9FF6B90F-F084-7142-85F4-5701673CDD65}" destId="{613BE101-3B1A-A143-B6B9-09DB175C50A7}" srcOrd="0" destOrd="0" presId="urn:microsoft.com/office/officeart/2005/8/layout/process1"/>
    <dgm:cxn modelId="{22C423EC-7F72-4E4D-BA35-DC0B727B2F47}" type="presOf" srcId="{0523AF89-25C1-1748-83AF-7BA687930C2B}" destId="{A4B3BADF-07EB-5C42-A6FB-D22B97064F46}" srcOrd="0" destOrd="0" presId="urn:microsoft.com/office/officeart/2005/8/layout/process1"/>
    <dgm:cxn modelId="{DEABF1FC-2525-E344-8328-AE0EC4CBDFFA}" type="presOf" srcId="{5E626B38-A19E-5C40-B6EA-DDA7191DCF0A}" destId="{B5BB19C6-0304-AB4C-837B-956749566412}" srcOrd="1" destOrd="0" presId="urn:microsoft.com/office/officeart/2005/8/layout/process1"/>
    <dgm:cxn modelId="{800B9F93-FD17-1248-8FF5-722F0833C70F}" type="presParOf" srcId="{613BE101-3B1A-A143-B6B9-09DB175C50A7}" destId="{59ED02ED-05DE-D641-8A05-11013E53792E}" srcOrd="0" destOrd="0" presId="urn:microsoft.com/office/officeart/2005/8/layout/process1"/>
    <dgm:cxn modelId="{BE9C618B-34EB-DB4B-B6FB-0A1F811762FC}" type="presParOf" srcId="{613BE101-3B1A-A143-B6B9-09DB175C50A7}" destId="{CC483ADD-A1D1-3A4A-B03C-33FD53EE0FBD}" srcOrd="1" destOrd="0" presId="urn:microsoft.com/office/officeart/2005/8/layout/process1"/>
    <dgm:cxn modelId="{74835DBE-4411-2D40-ACBB-F2F83D04A85C}" type="presParOf" srcId="{CC483ADD-A1D1-3A4A-B03C-33FD53EE0FBD}" destId="{68B8897D-51C0-9643-A8C5-0978CB2EDA06}" srcOrd="0" destOrd="0" presId="urn:microsoft.com/office/officeart/2005/8/layout/process1"/>
    <dgm:cxn modelId="{071518D8-6127-B54F-A31B-851AD7490021}" type="presParOf" srcId="{613BE101-3B1A-A143-B6B9-09DB175C50A7}" destId="{A4B3BADF-07EB-5C42-A6FB-D22B97064F46}" srcOrd="2" destOrd="0" presId="urn:microsoft.com/office/officeart/2005/8/layout/process1"/>
    <dgm:cxn modelId="{4F2E69C1-BBD6-CD48-A56A-092BBEBB1007}" type="presParOf" srcId="{613BE101-3B1A-A143-B6B9-09DB175C50A7}" destId="{7A48D2D9-A8FF-D541-9352-80AEF10C5A3E}" srcOrd="3" destOrd="0" presId="urn:microsoft.com/office/officeart/2005/8/layout/process1"/>
    <dgm:cxn modelId="{A98CD5F3-9956-1441-9390-48B8BE3A905B}" type="presParOf" srcId="{7A48D2D9-A8FF-D541-9352-80AEF10C5A3E}" destId="{2054D853-8428-DB48-844E-7A035261A972}" srcOrd="0" destOrd="0" presId="urn:microsoft.com/office/officeart/2005/8/layout/process1"/>
    <dgm:cxn modelId="{21C626B2-76CD-994B-895A-F366183F3680}" type="presParOf" srcId="{613BE101-3B1A-A143-B6B9-09DB175C50A7}" destId="{2744846C-8147-8E40-A63B-5054CB82198A}" srcOrd="4" destOrd="0" presId="urn:microsoft.com/office/officeart/2005/8/layout/process1"/>
    <dgm:cxn modelId="{6A96A758-4A90-CB44-9CD6-CF6A303F184D}" type="presParOf" srcId="{613BE101-3B1A-A143-B6B9-09DB175C50A7}" destId="{08150EDC-3BDA-AE40-B296-262CC0A3E220}" srcOrd="5" destOrd="0" presId="urn:microsoft.com/office/officeart/2005/8/layout/process1"/>
    <dgm:cxn modelId="{93916D37-F04B-F243-AD5F-34EF92E0086B}" type="presParOf" srcId="{08150EDC-3BDA-AE40-B296-262CC0A3E220}" destId="{66D182F6-534A-CC4D-8C12-EDA54CEB7BAC}" srcOrd="0" destOrd="0" presId="urn:microsoft.com/office/officeart/2005/8/layout/process1"/>
    <dgm:cxn modelId="{305A52AA-E328-0C45-B1F2-842296D98FC7}" type="presParOf" srcId="{613BE101-3B1A-A143-B6B9-09DB175C50A7}" destId="{DFE514C5-61D4-AA4A-AD0F-48FA0C9EEFFD}" srcOrd="6" destOrd="0" presId="urn:microsoft.com/office/officeart/2005/8/layout/process1"/>
    <dgm:cxn modelId="{4AED6CA4-78B8-A746-9340-2A598136DB91}" type="presParOf" srcId="{613BE101-3B1A-A143-B6B9-09DB175C50A7}" destId="{384DAD2A-E1C4-CA4F-A666-49551134535E}" srcOrd="7" destOrd="0" presId="urn:microsoft.com/office/officeart/2005/8/layout/process1"/>
    <dgm:cxn modelId="{C65E01C8-F737-9145-8DD0-460AB5F09CDD}" type="presParOf" srcId="{384DAD2A-E1C4-CA4F-A666-49551134535E}" destId="{3701040F-6FA8-9443-A544-E54E9345DF05}" srcOrd="0" destOrd="0" presId="urn:microsoft.com/office/officeart/2005/8/layout/process1"/>
    <dgm:cxn modelId="{0CA09185-25E5-EB41-9C88-AB07EBBE0270}" type="presParOf" srcId="{613BE101-3B1A-A143-B6B9-09DB175C50A7}" destId="{B2F13A5C-50F8-AC41-8C26-EEFC70FDF1B0}" srcOrd="8" destOrd="0" presId="urn:microsoft.com/office/officeart/2005/8/layout/process1"/>
    <dgm:cxn modelId="{C2A30BF2-A38C-934A-AE6B-3DFCDA92C113}" type="presParOf" srcId="{613BE101-3B1A-A143-B6B9-09DB175C50A7}" destId="{907B480D-1BEE-0040-B206-981148D61CFE}" srcOrd="9" destOrd="0" presId="urn:microsoft.com/office/officeart/2005/8/layout/process1"/>
    <dgm:cxn modelId="{C38FBE04-F271-814A-B8ED-2F60AF7FB993}" type="presParOf" srcId="{907B480D-1BEE-0040-B206-981148D61CFE}" destId="{B5BB19C6-0304-AB4C-837B-956749566412}" srcOrd="0" destOrd="0" presId="urn:microsoft.com/office/officeart/2005/8/layout/process1"/>
    <dgm:cxn modelId="{75451DB1-7961-2B43-BFE8-6A09A102C026}" type="presParOf" srcId="{613BE101-3B1A-A143-B6B9-09DB175C50A7}" destId="{5B54011F-928B-C841-8B72-744454F045DB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D02ED-05DE-D641-8A05-11013E53792E}">
      <dsp:nvSpPr>
        <dsp:cNvPr id="0" name=""/>
        <dsp:cNvSpPr/>
      </dsp:nvSpPr>
      <dsp:spPr>
        <a:xfrm>
          <a:off x="0" y="260767"/>
          <a:ext cx="969568" cy="1232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cleaning → </a:t>
          </a:r>
        </a:p>
      </dsp:txBody>
      <dsp:txXfrm>
        <a:off x="28398" y="289165"/>
        <a:ext cx="912772" cy="1175995"/>
      </dsp:txXfrm>
    </dsp:sp>
    <dsp:sp modelId="{CC483ADD-A1D1-3A4A-B03C-33FD53EE0FBD}">
      <dsp:nvSpPr>
        <dsp:cNvPr id="0" name=""/>
        <dsp:cNvSpPr/>
      </dsp:nvSpPr>
      <dsp:spPr>
        <a:xfrm>
          <a:off x="1066525" y="756936"/>
          <a:ext cx="205548" cy="2404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066525" y="805026"/>
        <a:ext cx="143884" cy="144272"/>
      </dsp:txXfrm>
    </dsp:sp>
    <dsp:sp modelId="{A4B3BADF-07EB-5C42-A6FB-D22B97064F46}">
      <dsp:nvSpPr>
        <dsp:cNvPr id="0" name=""/>
        <dsp:cNvSpPr/>
      </dsp:nvSpPr>
      <dsp:spPr>
        <a:xfrm>
          <a:off x="1357395" y="260767"/>
          <a:ext cx="969568" cy="1232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Feature engineering → </a:t>
          </a:r>
        </a:p>
      </dsp:txBody>
      <dsp:txXfrm>
        <a:off x="1385793" y="289165"/>
        <a:ext cx="912772" cy="1175995"/>
      </dsp:txXfrm>
    </dsp:sp>
    <dsp:sp modelId="{7A48D2D9-A8FF-D541-9352-80AEF10C5A3E}">
      <dsp:nvSpPr>
        <dsp:cNvPr id="0" name=""/>
        <dsp:cNvSpPr/>
      </dsp:nvSpPr>
      <dsp:spPr>
        <a:xfrm>
          <a:off x="2423920" y="756936"/>
          <a:ext cx="205548" cy="2404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423920" y="805026"/>
        <a:ext cx="143884" cy="144272"/>
      </dsp:txXfrm>
    </dsp:sp>
    <dsp:sp modelId="{2744846C-8147-8E40-A63B-5054CB82198A}">
      <dsp:nvSpPr>
        <dsp:cNvPr id="0" name=""/>
        <dsp:cNvSpPr/>
      </dsp:nvSpPr>
      <dsp:spPr>
        <a:xfrm>
          <a:off x="2714791" y="260767"/>
          <a:ext cx="969568" cy="1232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Train/Test split → </a:t>
          </a:r>
        </a:p>
      </dsp:txBody>
      <dsp:txXfrm>
        <a:off x="2743189" y="289165"/>
        <a:ext cx="912772" cy="1175995"/>
      </dsp:txXfrm>
    </dsp:sp>
    <dsp:sp modelId="{08150EDC-3BDA-AE40-B296-262CC0A3E220}">
      <dsp:nvSpPr>
        <dsp:cNvPr id="0" name=""/>
        <dsp:cNvSpPr/>
      </dsp:nvSpPr>
      <dsp:spPr>
        <a:xfrm>
          <a:off x="3781316" y="756936"/>
          <a:ext cx="205548" cy="2404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781316" y="805026"/>
        <a:ext cx="143884" cy="144272"/>
      </dsp:txXfrm>
    </dsp:sp>
    <dsp:sp modelId="{DFE514C5-61D4-AA4A-AD0F-48FA0C9EEFFD}">
      <dsp:nvSpPr>
        <dsp:cNvPr id="0" name=""/>
        <dsp:cNvSpPr/>
      </dsp:nvSpPr>
      <dsp:spPr>
        <a:xfrm>
          <a:off x="4072187" y="260767"/>
          <a:ext cx="969568" cy="1232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Train 5 models (Logistic, RF, RF-Cal, XGB, XGB-Cal) → </a:t>
          </a:r>
        </a:p>
      </dsp:txBody>
      <dsp:txXfrm>
        <a:off x="4100585" y="289165"/>
        <a:ext cx="912772" cy="1175995"/>
      </dsp:txXfrm>
    </dsp:sp>
    <dsp:sp modelId="{384DAD2A-E1C4-CA4F-A666-49551134535E}">
      <dsp:nvSpPr>
        <dsp:cNvPr id="0" name=""/>
        <dsp:cNvSpPr/>
      </dsp:nvSpPr>
      <dsp:spPr>
        <a:xfrm>
          <a:off x="5138712" y="756936"/>
          <a:ext cx="205548" cy="2404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138712" y="805026"/>
        <a:ext cx="143884" cy="144272"/>
      </dsp:txXfrm>
    </dsp:sp>
    <dsp:sp modelId="{B2F13A5C-50F8-AC41-8C26-EEFC70FDF1B0}">
      <dsp:nvSpPr>
        <dsp:cNvPr id="0" name=""/>
        <dsp:cNvSpPr/>
      </dsp:nvSpPr>
      <dsp:spPr>
        <a:xfrm>
          <a:off x="5429582" y="260767"/>
          <a:ext cx="969568" cy="1232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Evaluate with ROC AUC, PR-AUC, Sensitivity, Specificity, Brier, Calibration → </a:t>
          </a:r>
        </a:p>
      </dsp:txBody>
      <dsp:txXfrm>
        <a:off x="5457980" y="289165"/>
        <a:ext cx="912772" cy="1175995"/>
      </dsp:txXfrm>
    </dsp:sp>
    <dsp:sp modelId="{907B480D-1BEE-0040-B206-981148D61CFE}">
      <dsp:nvSpPr>
        <dsp:cNvPr id="0" name=""/>
        <dsp:cNvSpPr/>
      </dsp:nvSpPr>
      <dsp:spPr>
        <a:xfrm>
          <a:off x="6496108" y="756936"/>
          <a:ext cx="205548" cy="2404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496108" y="805026"/>
        <a:ext cx="143884" cy="144272"/>
      </dsp:txXfrm>
    </dsp:sp>
    <dsp:sp modelId="{5B54011F-928B-C841-8B72-744454F045DB}">
      <dsp:nvSpPr>
        <dsp:cNvPr id="0" name=""/>
        <dsp:cNvSpPr/>
      </dsp:nvSpPr>
      <dsp:spPr>
        <a:xfrm>
          <a:off x="6786978" y="260767"/>
          <a:ext cx="969568" cy="1232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Interpret feature effects &amp; exposure risk.</a:t>
          </a:r>
        </a:p>
      </dsp:txBody>
      <dsp:txXfrm>
        <a:off x="6815376" y="289165"/>
        <a:ext cx="912772" cy="1175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6B1D5E0-33B6-B35E-DBBC-653FD672D1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940A2-CC83-4120-F90B-D5AD54394C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F403E-42F5-7A44-87AA-C52955DA6039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C2542-B622-5068-8EC8-7B8198F73F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B539-8CD3-DDF2-5D12-7DE2774E8B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7AA2-2924-8246-B5F2-66E7C72B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33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52562-CD89-6944-9FAD-575DFD8E176A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D98CC-5E09-2A41-A0BD-E1444B22C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65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C91D-BBDA-8B47-8233-9C661098BE41}" type="datetime1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2C925-D084-AF4F-82B0-D2C783EE11B0}" type="datetime1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B601B-993F-0C46-BE2B-93BF5309D902}" type="datetime1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7647E-6379-6E4B-9572-5AA7ADAAFE08}" type="datetime1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24D-7D21-364E-9C7A-6697284FD286}" type="datetime1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AC2D-4B1A-6945-B67D-6C71E4E2E7C0}" type="datetime1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A7421-7A15-8F42-B2E0-E5D050F569AB}" type="datetime1">
              <a:rPr lang="en-US" smtClean="0"/>
              <a:t>10/22/25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7CDF-986B-4645-99EC-BA4D1A88A878}" type="datetime1">
              <a:rPr lang="en-US" smtClean="0"/>
              <a:t>10/22/25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80CF-1080-C24C-B25B-AE8F0DAE773F}" type="datetime1">
              <a:rPr lang="en-US" smtClean="0"/>
              <a:t>10/22/25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9096A-D95D-0E40-862B-BEF43DD8C783}" type="datetime1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D62FE-662B-4B4B-B436-3D6FF94A69B2}" type="datetime1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488B7-C699-ED40-ACD9-FD3504F7EDF3}" type="datetime1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7838364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 dirty="0">
                <a:latin typeface="Times New Roman"/>
              </a:rPr>
              <a:t>NHANES 2011–2016: Heavy Metal Exposure and </a:t>
            </a:r>
            <a:endParaRPr lang="en-US" sz="2800" b="1" dirty="0">
              <a:latin typeface="Times New Roman"/>
            </a:endParaRPr>
          </a:p>
          <a:p>
            <a:r>
              <a:rPr sz="2800" b="1" dirty="0">
                <a:latin typeface="Times New Roman"/>
              </a:rPr>
              <a:t>Disability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1582" y="203198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200" dirty="0">
                <a:solidFill>
                  <a:srgbClr val="F0F0F0"/>
                </a:solidFill>
                <a:latin typeface="Times New Roman"/>
              </a:rPr>
              <a:t>Machine Learning Model Comparison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1582" y="258062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dirty="0">
                <a:solidFill>
                  <a:srgbClr val="F0F0F0"/>
                </a:solidFill>
                <a:latin typeface="Times New Roman"/>
              </a:rPr>
              <a:t>Santhakumar Ramesh · University at Buffalo · October 2025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1582" y="333756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>
                <a:solidFill>
                  <a:srgbClr val="F0F0F0"/>
                </a:solidFill>
                <a:latin typeface="Times New Roman"/>
              </a:rPr>
              <a:t>Comprehensive Model Comparison Presentation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1 of 49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10-22 at 12.05.00 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63040"/>
            <a:ext cx="8229600" cy="35628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6177" y="581650"/>
            <a:ext cx="783220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Interpretation: This figure illustrates the model's behavior. Consider the trade-offs between sensitivity and </a:t>
            </a:r>
            <a:endParaRPr lang="en-US" sz="1400" dirty="0">
              <a:solidFill>
                <a:srgbClr val="F0F0F0"/>
              </a:solidFill>
              <a:latin typeface="Times New Roman"/>
            </a:endParaRPr>
          </a:p>
          <a:p>
            <a:r>
              <a:rPr sz="1400" dirty="0">
                <a:solidFill>
                  <a:srgbClr val="F0F0F0"/>
                </a:solidFill>
                <a:latin typeface="Times New Roman"/>
              </a:rPr>
              <a:t>specificity, and how calibration affects probability reliability.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12 of 49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3445" b="2196"/>
          <a:stretch>
            <a:fillRect/>
          </a:stretch>
        </p:blipFill>
        <p:spPr>
          <a:xfrm>
            <a:off x="457200" y="1232743"/>
            <a:ext cx="7832209" cy="48062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30604"/>
            <a:ext cx="783220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Interpretation: This figure illustrates the model's behavior. Consider the trade-offs between sensitivity and </a:t>
            </a:r>
            <a:endParaRPr lang="en-US" sz="1400" dirty="0">
              <a:solidFill>
                <a:srgbClr val="F0F0F0"/>
              </a:solidFill>
              <a:latin typeface="Times New Roman"/>
            </a:endParaRPr>
          </a:p>
          <a:p>
            <a:r>
              <a:rPr sz="1400" dirty="0">
                <a:solidFill>
                  <a:srgbClr val="F0F0F0"/>
                </a:solidFill>
                <a:latin typeface="Times New Roman"/>
              </a:rPr>
              <a:t>specificity, and how calibration affects probability reliability.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13 of 49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4180" r="36008" b="7301"/>
          <a:stretch>
            <a:fillRect/>
          </a:stretch>
        </p:blipFill>
        <p:spPr>
          <a:xfrm>
            <a:off x="1456348" y="1154908"/>
            <a:ext cx="5932992" cy="53373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346" y="547121"/>
            <a:ext cx="865890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Interpretation: This figure illustrates the model's behavior. Consider the trade-offs between sensitivity and specificity, </a:t>
            </a:r>
            <a:endParaRPr lang="en-US" sz="1400" dirty="0">
              <a:solidFill>
                <a:srgbClr val="F0F0F0"/>
              </a:solidFill>
              <a:latin typeface="Times New Roman"/>
            </a:endParaRPr>
          </a:p>
          <a:p>
            <a:r>
              <a:rPr sz="1400" dirty="0">
                <a:solidFill>
                  <a:srgbClr val="F0F0F0"/>
                </a:solidFill>
                <a:latin typeface="Times New Roman"/>
              </a:rPr>
              <a:t>and how calibration affects probability reliability.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15 of 49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3 – Random Forest (Calibrated)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854592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F0F0F0"/>
                </a:solidFill>
                <a:latin typeface="Times New Roman"/>
              </a:rPr>
              <a:t>Calibration aligns probabilities with outcomes (lower Brier). Discrimination remains high;</a:t>
            </a:r>
            <a:endParaRPr lang="en-US" sz="1800" dirty="0">
              <a:solidFill>
                <a:srgbClr val="F0F0F0"/>
              </a:solidFill>
              <a:latin typeface="Times New Roman"/>
            </a:endParaRPr>
          </a:p>
          <a:p>
            <a:r>
              <a:rPr sz="1800" dirty="0">
                <a:solidFill>
                  <a:srgbClr val="F0F0F0"/>
                </a:solidFill>
                <a:latin typeface="Times New Roman"/>
              </a:rPr>
              <a:t> key predictors are stable, strengthening trust in outputs.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17 of 49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6F2A2-DDC4-6869-2ED0-2DF156AEA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5F0DC-FE40-82B2-8EE4-46E77CEC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4578" y="1463040"/>
            <a:ext cx="8074844" cy="3562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22E46A-7DCE-0844-3335-5533895A255E}"/>
              </a:ext>
            </a:extLst>
          </p:cNvPr>
          <p:cNvSpPr txBox="1"/>
          <p:nvPr/>
        </p:nvSpPr>
        <p:spPr>
          <a:xfrm>
            <a:off x="376177" y="581650"/>
            <a:ext cx="783220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Interpretation: This figure illustrates the model's behavior. Consider the trade-offs between sensitivity and </a:t>
            </a:r>
            <a:endParaRPr lang="en-US" sz="1400" dirty="0">
              <a:solidFill>
                <a:srgbClr val="F0F0F0"/>
              </a:solidFill>
              <a:latin typeface="Times New Roman"/>
            </a:endParaRPr>
          </a:p>
          <a:p>
            <a:r>
              <a:rPr sz="1400" dirty="0">
                <a:solidFill>
                  <a:srgbClr val="F0F0F0"/>
                </a:solidFill>
                <a:latin typeface="Times New Roman"/>
              </a:rPr>
              <a:t>specificity, and how calibration affects probability reliability.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592EF8-1111-C116-F3CD-C8B712FB3482}"/>
              </a:ext>
            </a:extLst>
          </p:cNvPr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12 of 49</a:t>
            </a:r>
          </a:p>
        </p:txBody>
      </p:sp>
    </p:spTree>
    <p:extLst>
      <p:ext uri="{BB962C8B-B14F-4D97-AF65-F5344CB8AC3E}">
        <p14:creationId xmlns:p14="http://schemas.microsoft.com/office/powerpoint/2010/main" val="3518344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6DCE-F2C1-4A86-B89D-4374271CD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65FA25-4915-FB83-2D78-86F1C8AA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31" b="2821"/>
          <a:stretch>
            <a:fillRect/>
          </a:stretch>
        </p:blipFill>
        <p:spPr>
          <a:xfrm>
            <a:off x="457200" y="1294410"/>
            <a:ext cx="7832209" cy="4744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930408-7A0E-4642-FD1C-D200983CDEF9}"/>
              </a:ext>
            </a:extLst>
          </p:cNvPr>
          <p:cNvSpPr txBox="1"/>
          <p:nvPr/>
        </p:nvSpPr>
        <p:spPr>
          <a:xfrm>
            <a:off x="457200" y="530604"/>
            <a:ext cx="783220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Interpretation: This figure illustrates the model's behavior. Consider the trade-offs between sensitivity and </a:t>
            </a:r>
            <a:endParaRPr lang="en-US" sz="1400" dirty="0">
              <a:solidFill>
                <a:srgbClr val="F0F0F0"/>
              </a:solidFill>
              <a:latin typeface="Times New Roman"/>
            </a:endParaRPr>
          </a:p>
          <a:p>
            <a:r>
              <a:rPr sz="1400" dirty="0">
                <a:solidFill>
                  <a:srgbClr val="F0F0F0"/>
                </a:solidFill>
                <a:latin typeface="Times New Roman"/>
              </a:rPr>
              <a:t>specificity, and how calibration affects probability reliability.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0854EA-B627-C8D4-B172-523E64B75231}"/>
              </a:ext>
            </a:extLst>
          </p:cNvPr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13 of 49</a:t>
            </a:r>
          </a:p>
        </p:txBody>
      </p:sp>
    </p:spTree>
    <p:extLst>
      <p:ext uri="{BB962C8B-B14F-4D97-AF65-F5344CB8AC3E}">
        <p14:creationId xmlns:p14="http://schemas.microsoft.com/office/powerpoint/2010/main" val="1252665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B8D8B-9874-B759-6D29-42F15A279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BE5774-8F80-B253-F6EF-BF1F2CE018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74" t="4394" r="37730" b="7942"/>
          <a:stretch>
            <a:fillRect/>
          </a:stretch>
        </p:blipFill>
        <p:spPr>
          <a:xfrm>
            <a:off x="1739735" y="1059527"/>
            <a:ext cx="5664529" cy="5251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560E3A-BBAE-9D5D-AABF-D923922322D4}"/>
              </a:ext>
            </a:extLst>
          </p:cNvPr>
          <p:cNvSpPr txBox="1"/>
          <p:nvPr/>
        </p:nvSpPr>
        <p:spPr>
          <a:xfrm>
            <a:off x="358346" y="547121"/>
            <a:ext cx="865890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Interpretation: This figure illustrates the model's behavior. Consider the trade-offs between sensitivity and specificity, </a:t>
            </a:r>
            <a:endParaRPr lang="en-US" sz="1400" dirty="0">
              <a:solidFill>
                <a:srgbClr val="F0F0F0"/>
              </a:solidFill>
              <a:latin typeface="Times New Roman"/>
            </a:endParaRPr>
          </a:p>
          <a:p>
            <a:r>
              <a:rPr sz="1400" dirty="0">
                <a:solidFill>
                  <a:srgbClr val="F0F0F0"/>
                </a:solidFill>
                <a:latin typeface="Times New Roman"/>
              </a:rPr>
              <a:t>and how calibration affects probability reliability.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AF12B-51F2-2549-F24F-CC56616CB128}"/>
              </a:ext>
            </a:extLst>
          </p:cNvPr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15 of 49</a:t>
            </a:r>
          </a:p>
        </p:txBody>
      </p:sp>
    </p:spTree>
    <p:extLst>
      <p:ext uri="{BB962C8B-B14F-4D97-AF65-F5344CB8AC3E}">
        <p14:creationId xmlns:p14="http://schemas.microsoft.com/office/powerpoint/2010/main" val="2259761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4 – XGBoost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825097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F0F0F0"/>
                </a:solidFill>
                <a:latin typeface="Times New Roman"/>
              </a:rPr>
              <a:t>Balances discrimination with complex relationships. Importance mirrors other models; </a:t>
            </a:r>
            <a:endParaRPr lang="en-US" sz="1800" dirty="0">
              <a:solidFill>
                <a:srgbClr val="F0F0F0"/>
              </a:solidFill>
              <a:latin typeface="Times New Roman"/>
            </a:endParaRPr>
          </a:p>
          <a:p>
            <a:r>
              <a:rPr sz="1800" dirty="0">
                <a:solidFill>
                  <a:srgbClr val="F0F0F0"/>
                </a:solidFill>
                <a:latin typeface="Times New Roman"/>
              </a:rPr>
              <a:t>quartile plots reveal dose–response patterns (e.g., Lead).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18 of 49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10-22 at 12.32.44 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63040"/>
            <a:ext cx="8229600" cy="36057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6572" y="365760"/>
            <a:ext cx="865890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0F0F0"/>
                </a:solidFill>
                <a:latin typeface="Times New Roman"/>
              </a:rPr>
              <a:t>Interpretation: This figure illustrates the model's behavior. Consider the trade-offs between sensitivity and specificity, </a:t>
            </a:r>
          </a:p>
          <a:p>
            <a:r>
              <a:rPr lang="en-US" sz="1400" dirty="0">
                <a:solidFill>
                  <a:srgbClr val="F0F0F0"/>
                </a:solidFill>
                <a:latin typeface="Times New Roman"/>
              </a:rPr>
              <a:t>and how calibration affects probability reliability.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19 of 49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38" t="399" r="-872" b="-2331"/>
          <a:stretch>
            <a:fillRect/>
          </a:stretch>
        </p:blipFill>
        <p:spPr>
          <a:xfrm>
            <a:off x="546265" y="1235034"/>
            <a:ext cx="8312727" cy="49828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073" y="535245"/>
            <a:ext cx="865890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Interpretation: This figure illustrates the model's behavior. Consider the trade-offs between sensitivity and specificity, </a:t>
            </a:r>
            <a:endParaRPr lang="en-US" sz="1400" dirty="0">
              <a:solidFill>
                <a:srgbClr val="F0F0F0"/>
              </a:solidFill>
              <a:latin typeface="Times New Roman"/>
            </a:endParaRPr>
          </a:p>
          <a:p>
            <a:r>
              <a:rPr sz="1400" dirty="0">
                <a:solidFill>
                  <a:srgbClr val="F0F0F0"/>
                </a:solidFill>
                <a:latin typeface="Times New Roman"/>
              </a:rPr>
              <a:t>and how calibration affects probability reliability.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20 of 49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790472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F0F0F0"/>
                </a:solidFill>
                <a:latin typeface="Times New Roman"/>
              </a:rPr>
              <a:t>Even low-to-moderate exposure to heavy metals like lead and cadmium can impair </a:t>
            </a:r>
            <a:endParaRPr lang="en-US" sz="1800" dirty="0">
              <a:solidFill>
                <a:srgbClr val="F0F0F0"/>
              </a:solidFill>
              <a:latin typeface="Times New Roman"/>
            </a:endParaRPr>
          </a:p>
          <a:p>
            <a:r>
              <a:rPr sz="1800" dirty="0">
                <a:solidFill>
                  <a:srgbClr val="F0F0F0"/>
                </a:solidFill>
                <a:latin typeface="Times New Roman"/>
              </a:rPr>
              <a:t>physical functioning. We study how metal biomarkers measured in NHANES </a:t>
            </a:r>
            <a:endParaRPr lang="en-US" sz="1800" dirty="0">
              <a:solidFill>
                <a:srgbClr val="F0F0F0"/>
              </a:solidFill>
              <a:latin typeface="Times New Roman"/>
            </a:endParaRPr>
          </a:p>
          <a:p>
            <a:r>
              <a:rPr sz="1800" dirty="0">
                <a:solidFill>
                  <a:srgbClr val="F0F0F0"/>
                </a:solidFill>
                <a:latin typeface="Times New Roman"/>
              </a:rPr>
              <a:t>are associated with disability in U.S. adults.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2 of 49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59320" y="980420"/>
            <a:ext cx="4609782" cy="57104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365760"/>
            <a:ext cx="861402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Interpretation: This figure illustrates the model's behavior. Consider the trade-offs between sensitivity and specificity,</a:t>
            </a:r>
            <a:endParaRPr lang="en-US" sz="1400" dirty="0">
              <a:solidFill>
                <a:srgbClr val="F0F0F0"/>
              </a:solidFill>
              <a:latin typeface="Times New Roman"/>
            </a:endParaRPr>
          </a:p>
          <a:p>
            <a:r>
              <a:rPr sz="1400" dirty="0">
                <a:solidFill>
                  <a:srgbClr val="F0F0F0"/>
                </a:solidFill>
                <a:latin typeface="Times New Roman"/>
              </a:rPr>
              <a:t> and how calibration affects probability reliability.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22 of 49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5BB2D-84B8-C871-E122-98EA06883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D6CC6-D829-911A-7BA6-C7EFC83CBA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19" b="1919"/>
          <a:stretch/>
        </p:blipFill>
        <p:spPr>
          <a:xfrm>
            <a:off x="1739735" y="1240888"/>
            <a:ext cx="5664529" cy="5251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608E15-86A1-C042-5FFA-B5D6C0724A3F}"/>
              </a:ext>
            </a:extLst>
          </p:cNvPr>
          <p:cNvSpPr txBox="1"/>
          <p:nvPr/>
        </p:nvSpPr>
        <p:spPr>
          <a:xfrm>
            <a:off x="358346" y="547121"/>
            <a:ext cx="865890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Interpretation: This figure illustrates the model's behavior. Consider the trade-offs between sensitivity and specificity, </a:t>
            </a:r>
            <a:endParaRPr lang="en-US" sz="1400" dirty="0">
              <a:solidFill>
                <a:srgbClr val="F0F0F0"/>
              </a:solidFill>
              <a:latin typeface="Times New Roman"/>
            </a:endParaRPr>
          </a:p>
          <a:p>
            <a:r>
              <a:rPr sz="1400" dirty="0">
                <a:solidFill>
                  <a:srgbClr val="F0F0F0"/>
                </a:solidFill>
                <a:latin typeface="Times New Roman"/>
              </a:rPr>
              <a:t>and how calibration affects probability reliability.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B88FC-C039-02B4-042C-393A4AED99BD}"/>
              </a:ext>
            </a:extLst>
          </p:cNvPr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15 of 49</a:t>
            </a:r>
          </a:p>
        </p:txBody>
      </p:sp>
    </p:spTree>
    <p:extLst>
      <p:ext uri="{BB962C8B-B14F-4D97-AF65-F5344CB8AC3E}">
        <p14:creationId xmlns:p14="http://schemas.microsoft.com/office/powerpoint/2010/main" val="246827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5 – XGBoost (Calibrated)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854176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F0F0F0"/>
                </a:solidFill>
                <a:latin typeface="Times New Roman"/>
              </a:rPr>
              <a:t>Calibration improves reliability and often recall. Curves align well; exposure effects </a:t>
            </a:r>
            <a:r>
              <a:rPr sz="1800" dirty="0" err="1">
                <a:solidFill>
                  <a:srgbClr val="F0F0F0"/>
                </a:solidFill>
                <a:latin typeface="Times New Roman"/>
              </a:rPr>
              <a:t>remai</a:t>
            </a:r>
            <a:endParaRPr lang="en-US" sz="1800" dirty="0">
              <a:solidFill>
                <a:srgbClr val="F0F0F0"/>
              </a:solidFill>
              <a:latin typeface="Times New Roman"/>
            </a:endParaRPr>
          </a:p>
          <a:p>
            <a:r>
              <a:rPr sz="1800" dirty="0">
                <a:solidFill>
                  <a:srgbClr val="F0F0F0"/>
                </a:solidFill>
                <a:latin typeface="Times New Roman"/>
              </a:rPr>
              <a:t>n interpretable.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26 of 49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10-22 at 12.20.54 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63040"/>
            <a:ext cx="8229600" cy="21595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820" y="581650"/>
            <a:ext cx="865890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Interpretation: This figure illustrates the model's behavior. Consider the trade-offs between sensitivity and specificity, </a:t>
            </a:r>
            <a:endParaRPr lang="en-US" sz="1400" dirty="0">
              <a:solidFill>
                <a:srgbClr val="F0F0F0"/>
              </a:solidFill>
              <a:latin typeface="Times New Roman"/>
            </a:endParaRPr>
          </a:p>
          <a:p>
            <a:r>
              <a:rPr sz="1400" dirty="0">
                <a:solidFill>
                  <a:srgbClr val="F0F0F0"/>
                </a:solidFill>
                <a:latin typeface="Times New Roman"/>
              </a:rPr>
              <a:t>and how calibration affects probability reliability.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27 of 49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5692" y="1071024"/>
            <a:ext cx="6992640" cy="55586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8447" y="455531"/>
            <a:ext cx="865890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Interpretation: This figure illustrates the model's behavior. Consider the trade-offs between sensitivity and specificity, </a:t>
            </a:r>
            <a:endParaRPr lang="en-US" sz="1400" dirty="0">
              <a:solidFill>
                <a:srgbClr val="F0F0F0"/>
              </a:solidFill>
              <a:latin typeface="Times New Roman"/>
            </a:endParaRPr>
          </a:p>
          <a:p>
            <a:r>
              <a:rPr sz="1400" dirty="0">
                <a:solidFill>
                  <a:srgbClr val="F0F0F0"/>
                </a:solidFill>
                <a:latin typeface="Times New Roman"/>
              </a:rPr>
              <a:t>and how calibration affects probability reliability.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28 of 49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75BAE-792A-E82E-B270-D9490DC32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22022F-C7CB-A134-1173-E5FE63D8A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4" r="2914"/>
          <a:stretch/>
        </p:blipFill>
        <p:spPr>
          <a:xfrm>
            <a:off x="1739735" y="1240888"/>
            <a:ext cx="5664529" cy="5251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3C5680-0AD5-ACB8-D8E6-1767F7BAC0C6}"/>
              </a:ext>
            </a:extLst>
          </p:cNvPr>
          <p:cNvSpPr txBox="1"/>
          <p:nvPr/>
        </p:nvSpPr>
        <p:spPr>
          <a:xfrm>
            <a:off x="358346" y="547121"/>
            <a:ext cx="865890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Interpretation: This figure illustrates the model's behavior. Consider the trade-offs between sensitivity and specificity, </a:t>
            </a:r>
            <a:endParaRPr lang="en-US" sz="1400" dirty="0">
              <a:solidFill>
                <a:srgbClr val="F0F0F0"/>
              </a:solidFill>
              <a:latin typeface="Times New Roman"/>
            </a:endParaRPr>
          </a:p>
          <a:p>
            <a:r>
              <a:rPr sz="1400" dirty="0">
                <a:solidFill>
                  <a:srgbClr val="F0F0F0"/>
                </a:solidFill>
                <a:latin typeface="Times New Roman"/>
              </a:rPr>
              <a:t>and how calibration affects probability reliability.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B9612-C601-E87F-01F1-DD4226EDDD10}"/>
              </a:ext>
            </a:extLst>
          </p:cNvPr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15 of 49</a:t>
            </a:r>
          </a:p>
        </p:txBody>
      </p:sp>
    </p:spTree>
    <p:extLst>
      <p:ext uri="{BB962C8B-B14F-4D97-AF65-F5344CB8AC3E}">
        <p14:creationId xmlns:p14="http://schemas.microsoft.com/office/powerpoint/2010/main" val="2067681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1 – Logistic: ROC Curve</a:t>
            </a:r>
          </a:p>
        </p:txBody>
      </p:sp>
      <p:pic>
        <p:nvPicPr>
          <p:cNvPr id="3" name="Picture 2" descr="roc_curve_Logist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46304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91440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Higher curves indicate better discrimination. The diagonal is chance; AUC summarizes separability.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32 of 49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1 – Logistic: Precision–Recall Curve</a:t>
            </a:r>
          </a:p>
        </p:txBody>
      </p:sp>
      <p:pic>
        <p:nvPicPr>
          <p:cNvPr id="3" name="Picture 2" descr="precision_recall_Logist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68" y="196596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41732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For imbalanced data, PR highlights positive-class performance: precision (purity) vs recall (coverage).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33 of 49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1 – Logistic: Calibration Curve</a:t>
            </a:r>
          </a:p>
        </p:txBody>
      </p:sp>
      <p:pic>
        <p:nvPicPr>
          <p:cNvPr id="3" name="Picture 2" descr="calibration_data_Logist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69" y="1736172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87532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Points near the diagonal indicate well-calibrated probabilities that match observed outcomes.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34 of 49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2 – RF: ROC Curve</a:t>
            </a:r>
          </a:p>
        </p:txBody>
      </p:sp>
      <p:pic>
        <p:nvPicPr>
          <p:cNvPr id="3" name="Picture 2" descr="roc_curve_RandomFore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46304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0584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>
                <a:solidFill>
                  <a:srgbClr val="F0F0F0"/>
                </a:solidFill>
                <a:latin typeface="Times New Roman"/>
              </a:rPr>
              <a:t>Higher curves indicate better discrimination. The diagonal is chance; AUC summarizes separability.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35 of 49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Dataset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7957050" cy="1477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F0F0F0"/>
                </a:solidFill>
                <a:latin typeface="Times New Roman"/>
              </a:rPr>
              <a:t>• NHANES 2011–2016 (Cycles G, H, I)
• Outcome: </a:t>
            </a:r>
            <a:r>
              <a:rPr sz="1800" dirty="0" err="1">
                <a:solidFill>
                  <a:srgbClr val="F0F0F0"/>
                </a:solidFill>
                <a:latin typeface="Times New Roman"/>
              </a:rPr>
              <a:t>any_disability</a:t>
            </a:r>
            <a:r>
              <a:rPr sz="1800" dirty="0">
                <a:solidFill>
                  <a:srgbClr val="F0F0F0"/>
                </a:solidFill>
                <a:latin typeface="Times New Roman"/>
              </a:rPr>
              <a:t> (derived from PFQ items)
• N=8,956; Modeling sample=7,701; Prevalence≈16.1%
• Features: 5 metal biomarkers (Lead, Cadmium, Mercury, Manganese, Selenium)</a:t>
            </a:r>
            <a:endParaRPr lang="en-US" sz="1800" dirty="0">
              <a:solidFill>
                <a:srgbClr val="F0F0F0"/>
              </a:solidFill>
              <a:latin typeface="Times New Roman"/>
            </a:endParaRPr>
          </a:p>
          <a:p>
            <a:r>
              <a:rPr sz="1800" dirty="0">
                <a:solidFill>
                  <a:srgbClr val="F0F0F0"/>
                </a:solidFill>
                <a:latin typeface="Times New Roman"/>
              </a:rPr>
              <a:t>+ </a:t>
            </a:r>
            <a:r>
              <a:rPr lang="en-US" sz="1800" dirty="0">
                <a:solidFill>
                  <a:srgbClr val="F0F0F0"/>
                </a:solidFill>
                <a:latin typeface="Times New Roman"/>
              </a:rPr>
              <a:t>2 </a:t>
            </a:r>
            <a:r>
              <a:rPr lang="en-US" sz="1800" dirty="0" err="1">
                <a:solidFill>
                  <a:srgbClr val="F0F0F0"/>
                </a:solidFill>
                <a:latin typeface="Times New Roman"/>
              </a:rPr>
              <a:t>Demographicz</a:t>
            </a:r>
            <a:r>
              <a:rPr lang="en-US" sz="1800" dirty="0">
                <a:solidFill>
                  <a:srgbClr val="F0F0F0"/>
                </a:solidFill>
                <a:latin typeface="Times New Roman"/>
              </a:rPr>
              <a:t> (</a:t>
            </a:r>
            <a:r>
              <a:rPr sz="1800" dirty="0">
                <a:solidFill>
                  <a:srgbClr val="F0F0F0"/>
                </a:solidFill>
                <a:latin typeface="Times New Roman"/>
              </a:rPr>
              <a:t>Age </a:t>
            </a:r>
            <a:r>
              <a:rPr lang="en-US" dirty="0">
                <a:solidFill>
                  <a:srgbClr val="F0F0F0"/>
                </a:solidFill>
                <a:latin typeface="Times New Roman"/>
              </a:rPr>
              <a:t>,</a:t>
            </a:r>
            <a:r>
              <a:rPr sz="1800" dirty="0">
                <a:solidFill>
                  <a:srgbClr val="F0F0F0"/>
                </a:solidFill>
                <a:latin typeface="Times New Roman"/>
              </a:rPr>
              <a:t> BMI</a:t>
            </a:r>
            <a:r>
              <a:rPr lang="en-US" sz="1800" dirty="0">
                <a:solidFill>
                  <a:srgbClr val="F0F0F0"/>
                </a:solidFill>
                <a:latin typeface="Times New Roman"/>
              </a:rPr>
              <a:t>)</a:t>
            </a:r>
            <a:endParaRPr sz="1800" dirty="0">
              <a:solidFill>
                <a:srgbClr val="F0F0F0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3 of 49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2 – RF: Precision–Recall Curve</a:t>
            </a:r>
          </a:p>
        </p:txBody>
      </p:sp>
      <p:pic>
        <p:nvPicPr>
          <p:cNvPr id="3" name="Picture 2" descr="precision_recall_Logist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46304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91440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For imbalanced data, PR highlights positive-class performance: precision (purity) vs recall (coverage).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36 of 49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2 – RF: Calibration Curve</a:t>
            </a:r>
          </a:p>
        </p:txBody>
      </p:sp>
      <p:pic>
        <p:nvPicPr>
          <p:cNvPr id="3" name="Picture 2" descr="calibration_data_RandomFore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46304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91440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Points near the diagonal indicate well-calibrated probabilities that match observed outcomes.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37 of 49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3 – RF-Cal: ROC Curve</a:t>
            </a:r>
          </a:p>
        </p:txBody>
      </p:sp>
      <p:pic>
        <p:nvPicPr>
          <p:cNvPr id="3" name="Picture 2" descr="roc_curve_RandomForest_C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46304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201" y="100584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Higher curves indicate better discrimination. The diagonal is chance; AUC summarizes separability.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38 of 49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3 – RF-Cal: Precision–Recall Curve</a:t>
            </a:r>
          </a:p>
        </p:txBody>
      </p:sp>
      <p:pic>
        <p:nvPicPr>
          <p:cNvPr id="3" name="Picture 2" descr="precision_recall_Logist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46304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5827" y="100584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For imbalanced data, PR highlights positive-class performance: precision (purity) vs recall (coverage).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39 of 49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3 – RF-Cal: Calibration Curve</a:t>
            </a:r>
          </a:p>
        </p:txBody>
      </p:sp>
      <p:pic>
        <p:nvPicPr>
          <p:cNvPr id="3" name="Picture 2" descr="calibration_data_RandomForest_C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46304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7702" y="100584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>
                <a:solidFill>
                  <a:srgbClr val="F0F0F0"/>
                </a:solidFill>
                <a:latin typeface="Times New Roman"/>
              </a:rPr>
              <a:t>Points near the diagonal indicate well-calibrated probabilities that match observed outcomes.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40 of 49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4 – XGB: ROC Curve</a:t>
            </a:r>
          </a:p>
        </p:txBody>
      </p:sp>
      <p:pic>
        <p:nvPicPr>
          <p:cNvPr id="3" name="Picture 2" descr="roc_curve_xgboo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46304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0584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>
                <a:solidFill>
                  <a:srgbClr val="F0F0F0"/>
                </a:solidFill>
                <a:latin typeface="Times New Roman"/>
              </a:rPr>
              <a:t>Higher curves indicate better discrimination. The diagonal is chance; AUC summarizes separability.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41 of 49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4 – XGB: Precision–Recall Curve</a:t>
            </a:r>
          </a:p>
        </p:txBody>
      </p:sp>
      <p:pic>
        <p:nvPicPr>
          <p:cNvPr id="3" name="Picture 2" descr="precision_recall_Logist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46304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327" y="91440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>
                <a:solidFill>
                  <a:srgbClr val="F0F0F0"/>
                </a:solidFill>
                <a:latin typeface="Times New Roman"/>
              </a:rPr>
              <a:t>For imbalanced data, PR highlights positive-class performance: precision (purity) vs recall (coverage).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42 of 49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4 – XGB: Calibration Curve</a:t>
            </a:r>
          </a:p>
        </p:txBody>
      </p:sp>
      <p:pic>
        <p:nvPicPr>
          <p:cNvPr id="3" name="Picture 2" descr="calibration_data_xgboo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46304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91440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Points near the diagonal indicate well-calibrated probabilities that match observed outcomes.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43 of 49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5 – XGB-Cal: ROC Curve</a:t>
            </a:r>
          </a:p>
        </p:txBody>
      </p:sp>
      <p:pic>
        <p:nvPicPr>
          <p:cNvPr id="3" name="Picture 2" descr="roc_curve_XGBoost_C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46304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91440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>
                <a:solidFill>
                  <a:srgbClr val="F0F0F0"/>
                </a:solidFill>
                <a:latin typeface="Times New Roman"/>
              </a:rPr>
              <a:t>Higher curves indicate better discrimination. The diagonal is chance; AUC summarizes separability.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44 of 49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5 – XGB-Cal: Precision–Recall Curve</a:t>
            </a:r>
          </a:p>
        </p:txBody>
      </p:sp>
      <p:pic>
        <p:nvPicPr>
          <p:cNvPr id="3" name="Picture 2" descr="precision_recall_Logist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46304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0584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>
                <a:solidFill>
                  <a:srgbClr val="F0F0F0"/>
                </a:solidFill>
                <a:latin typeface="Times New Roman"/>
              </a:rPr>
              <a:t>For imbalanced data, PR highlights positive-class performance: precision (purity) vs recall (coverage).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45 of 49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Modeling Pipeline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300D597-69BA-3447-8141-2293C38BA945}"/>
              </a:ext>
            </a:extLst>
          </p:cNvPr>
          <p:cNvGraphicFramePr/>
          <p:nvPr/>
        </p:nvGraphicFramePr>
        <p:xfrm>
          <a:off x="457200" y="1097280"/>
          <a:ext cx="7756547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4 of 49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5 – XGB-Cal: Calibration Curve</a:t>
            </a:r>
          </a:p>
        </p:txBody>
      </p:sp>
      <p:pic>
        <p:nvPicPr>
          <p:cNvPr id="3" name="Picture 2" descr="calibration_data_XGBoost_C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1463040"/>
            <a:ext cx="736795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3951" y="91440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>
                <a:solidFill>
                  <a:srgbClr val="F0F0F0"/>
                </a:solidFill>
                <a:latin typeface="Times New Roman"/>
              </a:rPr>
              <a:t>Points near the diagonal indicate well-calibrated probabilities that match observed outcomes.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46 of 49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Lead Quartiles vs Risk</a:t>
            </a:r>
          </a:p>
        </p:txBody>
      </p:sp>
      <p:pic>
        <p:nvPicPr>
          <p:cNvPr id="3" name="Picture 2" descr="quartile_analysis_LBXBP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52" y="1463040"/>
            <a:ext cx="7363295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91440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>
                <a:solidFill>
                  <a:srgbClr val="F0F0F0"/>
                </a:solidFill>
                <a:latin typeface="Times New Roman"/>
              </a:rPr>
              <a:t>A dose–response trend suggests higher exposure corresponds to higher predicted disability risk.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47 of 49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Lead Quartiles vs Risk (XGB-Cal)</a:t>
            </a:r>
          </a:p>
        </p:txBody>
      </p:sp>
      <p:pic>
        <p:nvPicPr>
          <p:cNvPr id="3" name="Picture 2" descr="xgboost_cal_quartile_analysis_LBXBP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25" y="1645920"/>
            <a:ext cx="7363295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00584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A dose–response trend suggests higher exposure corresponds to higher predicted disability risk.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48 of 49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Executive Summary: Model Comparison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solidFill>
                  <a:srgbClr val="F0F0F0"/>
                </a:solidFill>
                <a:latin typeface="Times New Roman"/>
              </a:rPr>
              <a:t>• Logistic: highest AUC (~0.77) with clear interpretability.
• Random Forest: strong sensitivity; stable feature rankings.
• RF-Cal / XGB-Cal: most reliable probabilities via calibration.
• Age, BMI, Cadmium consistently top; Lead shows dose–response.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49 of 49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1 – Logistic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82558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F0F0F0"/>
                </a:solidFill>
                <a:latin typeface="Times New Roman"/>
              </a:rPr>
              <a:t>Strong baseline with AUC≈0.77. Odds ratios highlight cadmium as a major risk factor; </a:t>
            </a:r>
            <a:endParaRPr lang="en-US" sz="1800" dirty="0">
              <a:solidFill>
                <a:srgbClr val="F0F0F0"/>
              </a:solidFill>
              <a:latin typeface="Times New Roman"/>
            </a:endParaRPr>
          </a:p>
          <a:p>
            <a:r>
              <a:rPr sz="1800" dirty="0">
                <a:solidFill>
                  <a:srgbClr val="F0F0F0"/>
                </a:solidFill>
                <a:latin typeface="Times New Roman"/>
              </a:rPr>
              <a:t>calibration is acceptable and probabilities are informative.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5 of 49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10-22 at 11.49.20 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63040"/>
            <a:ext cx="8229600" cy="35912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9879" y="365760"/>
            <a:ext cx="783220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Interpretation: This figure illustrates the model's behavior. Consider the trade-offs between sensitivity and </a:t>
            </a:r>
            <a:endParaRPr lang="en-US" sz="1400" dirty="0">
              <a:solidFill>
                <a:srgbClr val="F0F0F0"/>
              </a:solidFill>
              <a:latin typeface="Times New Roman"/>
            </a:endParaRPr>
          </a:p>
          <a:p>
            <a:r>
              <a:rPr sz="1400" dirty="0">
                <a:solidFill>
                  <a:srgbClr val="F0F0F0"/>
                </a:solidFill>
                <a:latin typeface="Times New Roman"/>
              </a:rPr>
              <a:t>specificity, and how calibration affects probability reliability.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10 of 49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3711" b="19729"/>
          <a:stretch>
            <a:fillRect/>
          </a:stretch>
        </p:blipFill>
        <p:spPr>
          <a:xfrm>
            <a:off x="457437" y="1380280"/>
            <a:ext cx="8229363" cy="40974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458379"/>
            <a:ext cx="783220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Interpretation: This figure illustrates the model's behavior. Consider the trade-offs between sensitivity and </a:t>
            </a:r>
            <a:endParaRPr lang="en-US" sz="1400" dirty="0">
              <a:solidFill>
                <a:srgbClr val="F0F0F0"/>
              </a:solidFill>
              <a:latin typeface="Times New Roman"/>
            </a:endParaRPr>
          </a:p>
          <a:p>
            <a:r>
              <a:rPr sz="1400" dirty="0">
                <a:solidFill>
                  <a:srgbClr val="F0F0F0"/>
                </a:solidFill>
                <a:latin typeface="Times New Roman"/>
              </a:rPr>
              <a:t>specificity, and how calibration affects probability reliability.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6 of 49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5067" r="35770" b="8562"/>
          <a:stretch>
            <a:fillRect/>
          </a:stretch>
        </p:blipFill>
        <p:spPr>
          <a:xfrm>
            <a:off x="1573660" y="1290822"/>
            <a:ext cx="5753114" cy="50312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8870" y="535930"/>
            <a:ext cx="783220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dirty="0">
                <a:solidFill>
                  <a:srgbClr val="F0F0F0"/>
                </a:solidFill>
                <a:latin typeface="Times New Roman"/>
              </a:rPr>
              <a:t>Interpretation: This figure illustrates the model's behavior. Consider the trade-offs between sensitivity and </a:t>
            </a:r>
            <a:endParaRPr lang="en-US" sz="1400" dirty="0">
              <a:solidFill>
                <a:srgbClr val="F0F0F0"/>
              </a:solidFill>
              <a:latin typeface="Times New Roman"/>
            </a:endParaRPr>
          </a:p>
          <a:p>
            <a:r>
              <a:rPr sz="1400" dirty="0">
                <a:solidFill>
                  <a:srgbClr val="F0F0F0"/>
                </a:solidFill>
                <a:latin typeface="Times New Roman"/>
              </a:rPr>
              <a:t>specificity, and how calibration affects probability reliability.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75359" y="6217920"/>
            <a:ext cx="811441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dirty="0">
                <a:solidFill>
                  <a:srgbClr val="F0F0F0"/>
                </a:solidFill>
                <a:latin typeface="Times New Roman"/>
              </a:rPr>
              <a:t>Slide </a:t>
            </a:r>
            <a:r>
              <a:rPr lang="en-US" sz="1000" dirty="0">
                <a:solidFill>
                  <a:srgbClr val="F0F0F0"/>
                </a:solidFill>
                <a:latin typeface="Times New Roman"/>
              </a:rPr>
              <a:t>7</a:t>
            </a:r>
            <a:r>
              <a:rPr sz="1000" dirty="0">
                <a:solidFill>
                  <a:srgbClr val="F0F0F0"/>
                </a:solidFill>
                <a:latin typeface="Times New Roman"/>
              </a:rPr>
              <a:t>of 49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46C7FF"/>
                </a:solidFill>
                <a:latin typeface="Times New Roman"/>
              </a:rPr>
              <a:t>Model 2 – Random Forest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875534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F0F0F0"/>
                </a:solidFill>
                <a:latin typeface="Times New Roman"/>
              </a:rPr>
              <a:t>Captures nonlinearities and interactions, improving sensitivity. Feature importance confirms </a:t>
            </a:r>
            <a:endParaRPr lang="en-US" sz="1800" dirty="0">
              <a:solidFill>
                <a:srgbClr val="F0F0F0"/>
              </a:solidFill>
              <a:latin typeface="Times New Roman"/>
            </a:endParaRPr>
          </a:p>
          <a:p>
            <a:r>
              <a:rPr sz="1800" dirty="0">
                <a:solidFill>
                  <a:srgbClr val="F0F0F0"/>
                </a:solidFill>
                <a:latin typeface="Times New Roman"/>
              </a:rPr>
              <a:t>Age, BMI, and Cadmium as dominant predictors.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21792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F0F0F0"/>
                </a:solidFill>
                <a:latin typeface="Times New Roman"/>
              </a:rPr>
              <a:t>Slide 11 of 49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1313</Words>
  <Application>Microsoft Macintosh PowerPoint</Application>
  <PresentationFormat>On-screen Show (4:3)</PresentationFormat>
  <Paragraphs>145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Aptos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Santhakumar Ramesh</cp:lastModifiedBy>
  <cp:revision>2</cp:revision>
  <dcterms:created xsi:type="dcterms:W3CDTF">2013-01-27T09:14:16Z</dcterms:created>
  <dcterms:modified xsi:type="dcterms:W3CDTF">2025-10-23T19:39:06Z</dcterms:modified>
  <cp:category/>
</cp:coreProperties>
</file>